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lady.net/media/k2/items/cache/d0781aab6107ab09663a5b35f9583041_XL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shjem-krasivo.ru/wp-content/uploads/2014/02/Poslednie-obnovlennyie26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hjem-krasivo.ru/wp-content/uploads/2014/02/Poslednie-obnovlennyie23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shjem-krasivo.ru/wp-content/uploads/2014/02/Poslednie-obnovlennyie24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shjem-krasivo.ru/wp-content/uploads/2014/02/Poslednie-obnovlennyie25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shjem-krasivo.ru/wp-content/uploads/2014/02/IMG_3118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b0c77ac23670b608f137f194539347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034"/>
            <a:ext cx="9144000" cy="68650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43042" y="1000108"/>
            <a:ext cx="75009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>
                <a:solidFill>
                  <a:schemeClr val="accent6">
                    <a:lumMod val="50000"/>
                  </a:schemeClr>
                </a:solidFill>
              </a:rPr>
              <a:t>           </a:t>
            </a:r>
            <a:r>
              <a:rPr lang="ru-RU" sz="6600" b="1" i="1" dirty="0">
                <a:solidFill>
                  <a:srgbClr val="C00000"/>
                </a:solidFill>
              </a:rPr>
              <a:t>Масленица</a:t>
            </a:r>
            <a:endParaRPr lang="ru-RU" sz="6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" name="Рисунок 8" descr="Масленица в 2015 году - народные обычаи и традиции">
            <a:hlinkClick r:id="rId3" tooltip="&quot;Нажмите для предварительного просмотра изображения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9914" y="2143116"/>
            <a:ext cx="5544171" cy="3571900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500430" y="571480"/>
            <a:ext cx="45005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Мастер – класс </a:t>
            </a:r>
          </a:p>
          <a:p>
            <a:r>
              <a:rPr lang="ru-RU" sz="2400" dirty="0"/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500166" y="1285860"/>
            <a:ext cx="34126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 Кукла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b0c77ac23670b608f137f194539347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034"/>
            <a:ext cx="9144000" cy="6865034"/>
          </a:xfrm>
          <a:prstGeom prst="rect">
            <a:avLst/>
          </a:prstGeom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42910" y="500042"/>
            <a:ext cx="8072494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Прощеное воскресенье. 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Воскресенье - последний день Масленицы, называют его «прощеное воскресенье» или «целовальник». В этот день провожали зиму и встречали весну. Сжигали на костре чучело зимы и веселились. Финальной забавой этого веселого дня были прыжки молодежи через костер. А еще в этот день было принято просить друг у друга прощения за обиды, скопившиеся за весь год. В ответ говорили: "Бог простит"!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b0c77ac23670b608f137f194539347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034"/>
            <a:ext cx="9144000" cy="6865034"/>
          </a:xfrm>
          <a:prstGeom prst="rect">
            <a:avLst/>
          </a:prstGeom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42910" y="462112"/>
            <a:ext cx="800105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В первый день разгульной недели изготавливали</a:t>
            </a:r>
            <a:r>
              <a:rPr kumimoji="0" lang="ru-RU" sz="3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чучело Масленицы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и таскали его с собой повсюду, даже катали на тройках, а в последний день «провожали» или «хоронили», разрывая в мелкие клочья за сельской околицей и выбрасывая их в воду либо сжигая на городской площади. В некоторых губерниях солому от распотрошенного чучела разбрасывали по полям, призывая землю расщедриться на богатый урожай.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b0c77ac23670b608f137f194539347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034"/>
            <a:ext cx="9144000" cy="686503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42910" y="571480"/>
            <a:ext cx="807249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3200" dirty="0">
                <a:latin typeface="Calibri" pitchFamily="34" charset="0"/>
              </a:rPr>
              <a:t>Помимо такой куклы существует еще </a:t>
            </a:r>
            <a:r>
              <a:rPr lang="ru-RU" sz="3200" b="1" dirty="0">
                <a:latin typeface="Calibri" pitchFamily="34" charset="0"/>
              </a:rPr>
              <a:t>тряпичная кукла масленица. </a:t>
            </a:r>
            <a:r>
              <a:rPr lang="ru-RU" sz="3200" dirty="0">
                <a:latin typeface="Calibri" pitchFamily="34" charset="0"/>
              </a:rPr>
              <a:t>Кукла-Масленица одна из популярнейших </a:t>
            </a:r>
            <a:r>
              <a:rPr lang="ru-RU" sz="3200" dirty="0" err="1">
                <a:latin typeface="Calibri" pitchFamily="34" charset="0"/>
              </a:rPr>
              <a:t>обережных</a:t>
            </a:r>
            <a:r>
              <a:rPr lang="ru-RU" sz="3200" dirty="0">
                <a:latin typeface="Calibri" pitchFamily="34" charset="0"/>
              </a:rPr>
              <a:t> и обрядовых кукол. У куклы масленицы ручки тянутся вверх к солнцу. Юбочка куклы скручена специальным способом, как бы по кругу, что символизирует солнцеворот. Такую куклу делают в канун масленицы и хранят ее круглый год. На следующий праздник куклу сжигают. Это мощный оберег дома, семьи и тепла.</a:t>
            </a:r>
            <a:br>
              <a:rPr lang="ru-RU" sz="3200" dirty="0">
                <a:latin typeface="Calibri" pitchFamily="34" charset="0"/>
              </a:rPr>
            </a:br>
            <a:endParaRPr lang="ru-RU" sz="32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b0c77ac23670b608f137f194539347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034"/>
            <a:ext cx="9144000" cy="6865034"/>
          </a:xfrm>
          <a:prstGeom prst="rect">
            <a:avLst/>
          </a:prstGeom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714348" y="285728"/>
            <a:ext cx="8072494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При изготовлении куклы 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домашней Масленицы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рекомендуют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использовать красную нить (в русской традиции 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это символ жизни)и по возможности обрывать нить руками, а не резать.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Также нужно делать её с хорошим настроением и намерением.</a:t>
            </a:r>
            <a:b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Говорят, что заложишь, то и получишь.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Обматывать нитки нужно по часовой стрелке 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это символ движения солнца (Солнце и Земля движутся по часовой стрелке) и такая обмотка набирает силу.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b0c77ac23670b608f137f194539347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5034"/>
          </a:xfrm>
          <a:prstGeom prst="rect">
            <a:avLst/>
          </a:prstGeom>
        </p:spPr>
      </p:pic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57158" y="285728"/>
            <a:ext cx="857256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Процесс сотворения куклы Масленицы.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Понадобилось: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Из белой ткани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—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1 квадрат 20х20 см. ( информация по размерам везде разная, я ориентировалась на примерный размер готовой куклы около 20 см.) 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для туловища, 2 квадрата 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10х10 см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Из цветной ткани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—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2 квадрата 20х20 см. 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на юбку;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Из красной ткани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—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разносторонний треугольник, где самая большая сторона 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12 см. (у нас) 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для платка;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Кусочек </a:t>
            </a:r>
            <a:r>
              <a:rPr kumimoji="0" lang="ru-RU" sz="2800" b="1" i="0" u="none" strike="noStrike" cap="none" normalizeH="0" baseline="0" dirty="0" err="1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синтепона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—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для формирования головы (можно использовать ватин, другой наполнитель или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синтепух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из него можно аккуратную головку сделать);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Красные нитки.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b0c77ac23670b608f137f194539347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034"/>
            <a:ext cx="9144000" cy="6865034"/>
          </a:xfrm>
          <a:prstGeom prst="rect">
            <a:avLst/>
          </a:prstGeom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28596" y="357166"/>
            <a:ext cx="842968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Выполнение куклы 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Масленица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:</a:t>
            </a:r>
            <a:b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Для формирования головы и туловища, вложить </a:t>
            </a:r>
            <a:r>
              <a:rPr kumimoji="0" lang="ru-RU" sz="3200" b="0" i="0" u="none" strike="noStrike" cap="none" normalizeH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шарик </a:t>
            </a:r>
            <a:r>
              <a:rPr kumimoji="0" lang="ru-RU" sz="3200" b="0" i="0" u="none" strike="noStrike" cap="none" normalizeH="0" dirty="0" err="1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синтепона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в центр белого квадрата и перемотать красной нитью;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" name="Рисунок 7" descr="Кукла - оберег &quot;Масленица&quot; своими  руками. Очень просто.">
            <a:hlinkClick r:id="rId3" tgtFrame="&quot;_blank&quot;"/>
          </p:cNvPr>
          <p:cNvPicPr/>
          <p:nvPr/>
        </p:nvPicPr>
        <p:blipFill>
          <a:blip r:embed="rId4" cstate="print"/>
          <a:srcRect l="48000" b="50386"/>
          <a:stretch>
            <a:fillRect/>
          </a:stretch>
        </p:blipFill>
        <p:spPr bwMode="auto">
          <a:xfrm>
            <a:off x="571472" y="2458416"/>
            <a:ext cx="4000529" cy="3328038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Кукла - оберег &quot;Масленица&quot; своими  руками. Очень просто.">
            <a:hlinkClick r:id="rId3" tgtFrame="&quot;_blank&quot;"/>
          </p:cNvPr>
          <p:cNvPicPr/>
          <p:nvPr/>
        </p:nvPicPr>
        <p:blipFill>
          <a:blip r:embed="rId4" cstate="print"/>
          <a:srcRect r="52881" b="56165"/>
          <a:stretch>
            <a:fillRect/>
          </a:stretch>
        </p:blipFill>
        <p:spPr bwMode="auto">
          <a:xfrm>
            <a:off x="4643438" y="2428868"/>
            <a:ext cx="3929090" cy="3286148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b0c77ac23670b608f137f194539347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034"/>
            <a:ext cx="9144000" cy="6865034"/>
          </a:xfrm>
          <a:prstGeom prst="rect">
            <a:avLst/>
          </a:prstGeom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85720" y="357166"/>
            <a:ext cx="85725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Затем сложить ручки и обмотать их в конце нитью;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" name="Рисунок 6" descr="Кукла - оберег &quot;Масленица&quot; своими  руками. Очень просто.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1214422"/>
            <a:ext cx="7215238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b0c77ac23670b608f137f194539347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034"/>
            <a:ext cx="9144000" cy="6865034"/>
          </a:xfrm>
          <a:prstGeom prst="rect">
            <a:avLst/>
          </a:prstGeom>
        </p:spPr>
      </p:pic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642910" y="357166"/>
            <a:ext cx="85010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Вложить между складками юбки и перемотать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" name="Рисунок 6" descr="Кукла - оберег &quot;Масленица&quot; своими  руками. Очень просто.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1214422"/>
            <a:ext cx="700092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b0c77ac23670b608f137f194539347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034"/>
            <a:ext cx="9144000" cy="6865034"/>
          </a:xfrm>
          <a:prstGeom prst="rect">
            <a:avLst/>
          </a:prstGeom>
        </p:spPr>
      </p:pic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857224" y="500042"/>
            <a:ext cx="8286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Далее сложить юбку 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скрутить её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" name="Рисунок 7" descr="Кукла - оберег &quot;Масленица&quot; своими  руками. Очень просто.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1357298"/>
            <a:ext cx="6858048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b0c77ac23670b608f137f194539347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034"/>
            <a:ext cx="9144000" cy="6865034"/>
          </a:xfrm>
          <a:prstGeom prst="rect">
            <a:avLst/>
          </a:prstGeom>
        </p:spPr>
      </p:pic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714348" y="642918"/>
            <a:ext cx="17859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Перемотать куклу нитью;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" name="Рисунок 6" descr="Кукла - оберег &quot;Масленица&quot; своими  руками. Очень просто.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428604"/>
            <a:ext cx="5286411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42910" y="2214554"/>
            <a:ext cx="242889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Завязать платок одним узлом. Все!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8B4513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Вот такая у нас получилась кукла Масленица.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b0c77ac23670b608f137f194539347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034"/>
            <a:ext cx="9144000" cy="6865034"/>
          </a:xfrm>
          <a:prstGeom prst="rect">
            <a:avLst/>
          </a:prstGeom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571472" y="500042"/>
            <a:ext cx="807249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Праздник Масленицы - это 7 дней радости и изобилия! Поэтому и любят этот праздник в народе, поэтому и зовут Масленицу ласково: «касаточка», «сахарные уста», «</a:t>
            </a:r>
            <a:r>
              <a:rPr kumimoji="0" lang="ru-RU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целовальница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», «честная Масленица», «веселая», «</a:t>
            </a:r>
            <a:r>
              <a:rPr kumimoji="0" lang="ru-RU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перепелочка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», «</a:t>
            </a:r>
            <a:r>
              <a:rPr kumimoji="0" lang="ru-RU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объедуха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», «ясочка». И нет такого праздника в России, который проходил бы так бурно и весело, как Масленица! Ведь потом долгих семь недель, до самой Пасхи, нельзя будет веселиться, плясать да смеяться, очищаясь от грехов мирских.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b0c77ac23670b608f137f194539347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42900"/>
            <a:ext cx="9144000" cy="68650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71604" y="1714488"/>
            <a:ext cx="55721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C00000"/>
                </a:solidFill>
                <a:latin typeface="Comic Sans MS" pitchFamily="66" charset="0"/>
              </a:rPr>
              <a:t>     Весёлой </a:t>
            </a:r>
          </a:p>
          <a:p>
            <a:r>
              <a:rPr lang="ru-RU" sz="5400" b="1" dirty="0">
                <a:solidFill>
                  <a:srgbClr val="C00000"/>
                </a:solidFill>
                <a:latin typeface="Comic Sans MS" pitchFamily="66" charset="0"/>
              </a:rPr>
              <a:t>       Вам  </a:t>
            </a:r>
          </a:p>
          <a:p>
            <a:r>
              <a:rPr lang="ru-RU" sz="5400" b="1" dirty="0">
                <a:solidFill>
                  <a:srgbClr val="C00000"/>
                </a:solidFill>
                <a:latin typeface="Comic Sans MS" pitchFamily="66" charset="0"/>
              </a:rPr>
              <a:t>   Масленицы!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b0c77ac23670b608f137f194539347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50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786" y="714356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714356"/>
            <a:ext cx="764386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Раньше в народе говорили, что тот, кто не веселится на Масленицу "будет жить в горькой беде и жизнь худо кончит". И действительно, как можно пройти мимо этого праздника жизни - с шумными забавами, веселыми и массовыми гуляньями. Масленица - это наш исконно русский национальный карнавал! С</a:t>
            </a:r>
            <a:r>
              <a:rPr lang="ru-RU" sz="3200" dirty="0">
                <a:latin typeface="Calibri" pitchFamily="34" charset="0"/>
              </a:rPr>
              <a:t>амой красивой и самой любимой из всех масленичных традиций было катание на санях.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b0c77ac23670b608f137f194539347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517"/>
            <a:ext cx="9144000" cy="6865034"/>
          </a:xfrm>
          <a:prstGeom prst="rect">
            <a:avLst/>
          </a:prstGeom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71472" y="214290"/>
            <a:ext cx="821537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 народе у каждого дня Масленицы есть свое название и свои традиции.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Понедельник  - «встреча Масленицы». 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В этот день начинали печь блины, причем первый блин не ели, а </a:t>
            </a:r>
            <a:r>
              <a:rPr kumimoji="0" lang="ru-RU" sz="3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отдавали нищим 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или выставляли на окно. В понедельник делали чучело Масленицы, надевали на него старую одежду и с пением возили по селу, затем ставили на снежной горе, где начиналось катание на санях и на заледенелых рогожках. Считалось, чем дальше катятся салазки, чем громче смех и шум, тем урожайнее будет год.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b0c77ac23670b608f137f194539347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5034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142976" y="1643050"/>
            <a:ext cx="7143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Вторник Масленицы - «</a:t>
            </a:r>
            <a:r>
              <a:rPr kumimoji="0" lang="ru-RU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заигрыш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». 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 старину этот день посвящали молодоженам, тогда же начинались массовые гулянья - строились балаганы, карусели, ледяные горы, устраивались катания на санях.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b0c77ac23670b608f137f194539347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517"/>
            <a:ext cx="9144000" cy="6865034"/>
          </a:xfrm>
          <a:prstGeom prst="rect">
            <a:avLst/>
          </a:prstGeo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8596" y="357166"/>
            <a:ext cx="842968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Среда Масленицы - «лакомка».  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На «лакомку»» хозяйки приглашали в дом гостей: соседей, родных, друзей и накрывали стол. Готовили блины, пироги, медовые пряники, сбитни и орехи в меду. В среду же принято было </a:t>
            </a:r>
            <a:r>
              <a:rPr kumimoji="0" lang="ru-RU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угошать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зятьев блинами. Пекли по своему достатку, кто с икрой, красной рыбой, сыром, кто с селедкой, картошкой да с луковым припеком. Отсюда и выражение: «Придет зять, где </a:t>
            </a:r>
            <a:r>
              <a:rPr kumimoji="0" lang="ru-RU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сметанки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взять?» В среду соревновались в силе и ловкости, проводили кулачные бои, конные бега.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b0c77ac23670b608f137f194539347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517"/>
            <a:ext cx="9144000" cy="6865034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857232"/>
            <a:ext cx="800105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Четверг  Масленицы -«разгуляй».  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   четверг,   чтобы помочь   солнцу   прогнать зиму, устраивали катание на санях «по солнышку», то есть по часовой стрелке вокруг деревни. А еще строили снежные городки. Мужчины боролись за свои крепости, а женщины и дети были зрителями.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b0c77ac23670b608f137f194539347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034"/>
            <a:ext cx="9144000" cy="6865034"/>
          </a:xfrm>
          <a:prstGeom prst="rect">
            <a:avLst/>
          </a:prstGeom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500034" y="428604"/>
            <a:ext cx="835824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Пятница Масленицы -«тещины вечерки».  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Название не случайно, в этот день зятья приглашали в дом своих тещ и угощали их блинами. Зять должен был не просто позвать в дом родителей жены, а накануне нанести визит и уважительно пригласить их. А утром в пятницу зять присылал за тещей наряженных людей (своих друзей) и е</a:t>
            </a:r>
            <a:r>
              <a:rPr lang="ru-RU" sz="32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е раз приглашал ее. Эти люди так и назывались -«</a:t>
            </a:r>
            <a:r>
              <a:rPr kumimoji="0" lang="ru-RU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позыватки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». Теща в свою очередь накануне должна была прислать зятю сковородки, половник, а тесть - мешок гречневой муки и масло.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b0c77ac23670b608f137f194539347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034"/>
            <a:ext cx="9144000" cy="6865034"/>
          </a:xfrm>
          <a:prstGeom prst="rect">
            <a:avLst/>
          </a:prstGeom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571472" y="857232"/>
            <a:ext cx="814393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Суббота -«</a:t>
            </a:r>
            <a:r>
              <a:rPr kumimoji="0" lang="ru-RU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золовкины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посиделки». 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 этот день молодые невестки приглашали к себе в дом золовок (сестер мужа) и обязательно дарили им какой-нибудь подарок. Если золовки были не замужем, тогда хозяйка звала к себе в гости и своих незамужних подруг. Если же сестра мужа была замужем, то невестка приглашала замужнюю родню.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1059</Words>
  <Application>Microsoft Office PowerPoint</Application>
  <PresentationFormat>Экран (4:3)</PresentationFormat>
  <Paragraphs>43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Comic Sans MS</vt:lpstr>
      <vt:lpstr>Monotype Corsiva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24</cp:revision>
  <dcterms:modified xsi:type="dcterms:W3CDTF">2025-02-06T06:29:59Z</dcterms:modified>
</cp:coreProperties>
</file>